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59" r:id="rId4"/>
    <p:sldId id="258" r:id="rId5"/>
    <p:sldId id="275" r:id="rId6"/>
    <p:sldId id="285" r:id="rId7"/>
    <p:sldId id="286" r:id="rId8"/>
    <p:sldId id="277" r:id="rId9"/>
    <p:sldId id="284" r:id="rId10"/>
    <p:sldId id="260" r:id="rId11"/>
    <p:sldId id="291" r:id="rId12"/>
    <p:sldId id="276" r:id="rId13"/>
    <p:sldId id="283" r:id="rId14"/>
    <p:sldId id="292" r:id="rId15"/>
    <p:sldId id="294" r:id="rId16"/>
    <p:sldId id="293" r:id="rId17"/>
    <p:sldId id="289" r:id="rId18"/>
    <p:sldId id="280" r:id="rId19"/>
    <p:sldId id="295" r:id="rId20"/>
    <p:sldId id="287" r:id="rId21"/>
    <p:sldId id="288" r:id="rId22"/>
    <p:sldId id="290" r:id="rId23"/>
    <p:sldId id="296" r:id="rId24"/>
    <p:sldId id="269" r:id="rId25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/>
    <p:restoredTop sz="94715"/>
  </p:normalViewPr>
  <p:slideViewPr>
    <p:cSldViewPr>
      <p:cViewPr varScale="1">
        <p:scale>
          <a:sx n="99" d="100"/>
          <a:sy n="99" d="100"/>
        </p:scale>
        <p:origin x="160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654AF-1FD6-DF4C-B620-8A18814BEBE5}" type="datetimeFigureOut">
              <a:rPr kumimoji="1" lang="ko-KR" altLang="en-US" smtClean="0"/>
              <a:t>2022-08-30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9E74-2EB5-7E48-8856-5C090DDDCE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69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D9E74-2EB5-7E48-8856-5C090DDDCE0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80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D9E74-2EB5-7E48-8856-5C090DDDCE0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44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214313" y="2333625"/>
            <a:ext cx="116942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kern="0" spc="1400" dirty="0">
                <a:solidFill>
                  <a:schemeClr val="bg1"/>
                </a:solidFill>
                <a:latin typeface="Prompt" pitchFamily="34" charset="0"/>
              </a:rPr>
              <a:t>5</a:t>
            </a:r>
            <a:r>
              <a:rPr lang="ko-KR" altLang="en-US" sz="5400" b="1" kern="0" spc="1400" dirty="0">
                <a:solidFill>
                  <a:schemeClr val="bg1"/>
                </a:solidFill>
                <a:latin typeface="Prompt" pitchFamily="34" charset="0"/>
              </a:rPr>
              <a:t>조</a:t>
            </a:r>
            <a:endParaRPr lang="en-US" altLang="ko-KR" sz="5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algn="ctr"/>
            <a:endParaRPr lang="en-US" sz="5400" b="1" kern="0" spc="1400" dirty="0">
              <a:solidFill>
                <a:schemeClr val="bg1"/>
              </a:solidFill>
              <a:latin typeface="Prompt" pitchFamily="34" charset="0"/>
            </a:endParaRPr>
          </a:p>
          <a:p>
            <a:pPr algn="ctr"/>
            <a:r>
              <a:rPr lang="en-US" sz="5400" b="1" kern="0" spc="1400" dirty="0">
                <a:solidFill>
                  <a:schemeClr val="bg1"/>
                </a:solidFill>
                <a:latin typeface="Prompt" pitchFamily="34" charset="0"/>
              </a:rPr>
              <a:t>ST</a:t>
            </a:r>
            <a:r>
              <a:rPr lang="en-US" altLang="ko-KR" sz="5400" b="1" kern="0" spc="1400" dirty="0">
                <a:solidFill>
                  <a:schemeClr val="bg1"/>
                </a:solidFill>
                <a:latin typeface="Prompt" pitchFamily="34" charset="0"/>
              </a:rPr>
              <a:t>Ü</a:t>
            </a:r>
            <a:r>
              <a:rPr lang="en-US" sz="5400" b="1" kern="0" spc="1400" dirty="0">
                <a:solidFill>
                  <a:schemeClr val="bg1"/>
                </a:solidFill>
                <a:latin typeface="Prompt" pitchFamily="34" charset="0"/>
              </a:rPr>
              <a:t>SSY SITE </a:t>
            </a:r>
            <a:r>
              <a:rPr lang="ko-KR" altLang="en-US" sz="5400" b="1" kern="0" spc="1400" dirty="0">
                <a:solidFill>
                  <a:schemeClr val="bg1"/>
                </a:solidFill>
                <a:latin typeface="Prompt" pitchFamily="34" charset="0"/>
                <a:ea typeface="HY견고딕" panose="02030600000101010101" pitchFamily="18" charset="-127"/>
              </a:rPr>
              <a:t>기획안</a:t>
            </a:r>
            <a:endParaRPr lang="en-US" sz="5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334387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회원 가입 </a:t>
            </a:r>
            <a:r>
              <a:rPr lang="en-US" altLang="ko-KR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회원 정보 수정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1</a:t>
            </a:r>
            <a:endParaRPr kumimoji="1" lang="ko-KR" altLang="en-US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D1996-DA36-6241-9F0E-B8E2182C2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0" y="1724025"/>
            <a:ext cx="4341537" cy="3064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9AEF7B-78C3-9C44-87DC-C53F68D67E83}"/>
              </a:ext>
            </a:extLst>
          </p:cNvPr>
          <p:cNvSpPr txBox="1"/>
          <p:nvPr/>
        </p:nvSpPr>
        <p:spPr>
          <a:xfrm>
            <a:off x="5899402" y="1685062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</a:rPr>
              <a:t>Validation </a:t>
            </a:r>
            <a:r>
              <a:rPr lang="ko-KR" altLang="en-US" dirty="0">
                <a:solidFill>
                  <a:schemeClr val="bg1"/>
                </a:solidFill>
              </a:rPr>
              <a:t>처리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아이디 중복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비밀번호 글자수 제한</a:t>
            </a:r>
            <a:r>
              <a:rPr lang="en-US" altLang="ko-KR" dirty="0">
                <a:solidFill>
                  <a:schemeClr val="bg1"/>
                </a:solidFill>
              </a:rPr>
              <a:t>(8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~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비밀번호 더블 체크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이메일 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 전화번호 형식 체크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A7F154-30B1-504A-A7B2-80DF4BCFE408}"/>
              </a:ext>
            </a:extLst>
          </p:cNvPr>
          <p:cNvCxnSpPr>
            <a:cxnSpLocks/>
          </p:cNvCxnSpPr>
          <p:nvPr/>
        </p:nvCxnSpPr>
        <p:spPr>
          <a:xfrm>
            <a:off x="5006948" y="2562225"/>
            <a:ext cx="693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BA7DBB-5D8C-B449-823A-05B5486C57D8}"/>
              </a:ext>
            </a:extLst>
          </p:cNvPr>
          <p:cNvCxnSpPr>
            <a:cxnSpLocks/>
          </p:cNvCxnSpPr>
          <p:nvPr/>
        </p:nvCxnSpPr>
        <p:spPr>
          <a:xfrm flipH="1">
            <a:off x="4221743" y="5662315"/>
            <a:ext cx="707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054AED-DA42-AF48-AB35-DF20F6E13FAE}"/>
              </a:ext>
            </a:extLst>
          </p:cNvPr>
          <p:cNvSpPr txBox="1"/>
          <p:nvPr/>
        </p:nvSpPr>
        <p:spPr>
          <a:xfrm>
            <a:off x="1483103" y="5527706"/>
            <a:ext cx="357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Username</a:t>
            </a:r>
            <a:r>
              <a:rPr lang="ko-KR" altLang="en-US" dirty="0">
                <a:solidFill>
                  <a:schemeClr val="bg1"/>
                </a:solidFill>
              </a:rPr>
              <a:t> 변경 불가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주소 수정 및 추가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전화번호 수정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5924704-19FB-424A-9515-9AD48701A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87" y="3891556"/>
            <a:ext cx="5093378" cy="286470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 animBg="1"/>
      <p:bldP spid="11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334387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로그인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2</a:t>
            </a:r>
            <a:endParaRPr kumimoji="1"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04CE5-C583-8D41-B6E1-9172A76BE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" y="1724025"/>
            <a:ext cx="5012744" cy="2618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FE0234-21DB-B545-8F8B-97E65A27949B}"/>
              </a:ext>
            </a:extLst>
          </p:cNvPr>
          <p:cNvSpPr txBox="1"/>
          <p:nvPr/>
        </p:nvSpPr>
        <p:spPr>
          <a:xfrm>
            <a:off x="2379984" y="4772025"/>
            <a:ext cx="8316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Security</a:t>
            </a:r>
            <a:r>
              <a:rPr lang="ko-KR" altLang="en-US" sz="2400" dirty="0">
                <a:solidFill>
                  <a:schemeClr val="bg1"/>
                </a:solidFill>
              </a:rPr>
              <a:t> 로그인 방식 적용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로그인 성공 시 메인 페이지 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>
                <a:solidFill>
                  <a:schemeClr val="bg1"/>
                </a:solidFill>
              </a:rPr>
              <a:t> 실패 시 </a:t>
            </a:r>
            <a:r>
              <a:rPr lang="en-US" altLang="ko-KR" sz="2400" dirty="0">
                <a:solidFill>
                  <a:schemeClr val="bg1"/>
                </a:solidFill>
              </a:rPr>
              <a:t>alert</a:t>
            </a:r>
            <a:r>
              <a:rPr lang="ko-KR" altLang="en-US" sz="2400" dirty="0">
                <a:solidFill>
                  <a:schemeClr val="bg1"/>
                </a:solidFill>
              </a:rPr>
              <a:t> 창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비밀번호 분실 </a:t>
            </a:r>
            <a:r>
              <a:rPr lang="ko-KR" altLang="en-US" sz="2400" dirty="0" smtClean="0">
                <a:solidFill>
                  <a:schemeClr val="bg1"/>
                </a:solidFill>
              </a:rPr>
              <a:t>시 변경 기능 구현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05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검색 기능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3</a:t>
            </a:r>
            <a:endParaRPr kumimoji="1"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3160A-E082-3D4A-A7F3-03AAD5F7E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" y="1870099"/>
            <a:ext cx="8441743" cy="3476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A0FA6E-93DC-5D42-A2A4-A37C0740D550}"/>
              </a:ext>
            </a:extLst>
          </p:cNvPr>
          <p:cNvSpPr txBox="1"/>
          <p:nvPr/>
        </p:nvSpPr>
        <p:spPr>
          <a:xfrm>
            <a:off x="395287" y="59399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-</a:t>
            </a:r>
            <a:r>
              <a:rPr lang="ko-KR" altLang="en-US" sz="2400" dirty="0">
                <a:solidFill>
                  <a:schemeClr val="bg1"/>
                </a:solidFill>
              </a:rPr>
              <a:t> 검색어 자동완성 기능 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문의 사항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4</a:t>
            </a:r>
            <a:endParaRPr kumimoji="1"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0FA6E-93DC-5D42-A2A4-A37C0740D550}"/>
              </a:ext>
            </a:extLst>
          </p:cNvPr>
          <p:cNvSpPr txBox="1"/>
          <p:nvPr/>
        </p:nvSpPr>
        <p:spPr>
          <a:xfrm>
            <a:off x="6262687" y="329556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문의사항 카테고리 기능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작성했던 문의사항 조회 기능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5E08A-65CE-AD42-8D20-480C6C36B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" y="1952625"/>
            <a:ext cx="564365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장바구니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5</a:t>
            </a:r>
            <a:endParaRPr kumimoji="1"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0E51F7-DA20-5D4E-9B94-390D43DA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" y="2470198"/>
            <a:ext cx="5867523" cy="3492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8464E-2268-5E47-92A2-03CD0682FE69}"/>
              </a:ext>
            </a:extLst>
          </p:cNvPr>
          <p:cNvSpPr txBox="1"/>
          <p:nvPr/>
        </p:nvSpPr>
        <p:spPr>
          <a:xfrm>
            <a:off x="6355466" y="3262135"/>
            <a:ext cx="6477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장바구니 추가 및 삭제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주문하기 버튼 활성화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약관 동의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비회원 시에도 장바구니 추가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결제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6</a:t>
            </a:r>
            <a:endParaRPr kumimoji="1" lang="ko-KR" altLang="en-US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20B2F-72E0-A249-8AFB-AE978CE49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0" y="2158571"/>
            <a:ext cx="5399713" cy="3961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7449C5-5905-9C43-9AB9-8D5F9D7168A5}"/>
              </a:ext>
            </a:extLst>
          </p:cNvPr>
          <p:cNvSpPr txBox="1"/>
          <p:nvPr/>
        </p:nvSpPr>
        <p:spPr>
          <a:xfrm>
            <a:off x="5863843" y="3781425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i‘mport</a:t>
            </a:r>
            <a:r>
              <a:rPr lang="ko-KR" altLang="en-US" sz="2400" dirty="0">
                <a:solidFill>
                  <a:schemeClr val="bg1"/>
                </a:solidFill>
              </a:rPr>
              <a:t> 를 이용한 결제 기능 구현  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408" y="11301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주문내역 조회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7943" y="11301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7</a:t>
            </a:r>
            <a:endParaRPr kumimoji="1" lang="ko-KR" altLang="en-US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1F3D4-DE5D-4742-A444-6543D707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" y="1724025"/>
            <a:ext cx="6765344" cy="3865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981AB-886B-8C47-8A51-DA31E984D7BF}"/>
              </a:ext>
            </a:extLst>
          </p:cNvPr>
          <p:cNvSpPr txBox="1"/>
          <p:nvPr/>
        </p:nvSpPr>
        <p:spPr>
          <a:xfrm>
            <a:off x="4014787" y="6143625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결제 완료 시 상품 수량 및 금액 확인 기능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8400" kern="0" spc="2400" dirty="0">
                  <a:solidFill>
                    <a:schemeClr val="bg1"/>
                  </a:solidFill>
                  <a:latin typeface="Prompt" pitchFamily="34" charset="0"/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1402" y="4619625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주 기능 정리</a:t>
            </a:r>
            <a:endParaRPr lang="en-US" altLang="ko-KR" sz="32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3AC08F9-AD8B-484E-BDA8-ACE66DB27D51}"/>
              </a:ext>
            </a:extLst>
          </p:cNvPr>
          <p:cNvSpPr txBox="1"/>
          <p:nvPr/>
        </p:nvSpPr>
        <p:spPr>
          <a:xfrm>
            <a:off x="2376487" y="5457825"/>
            <a:ext cx="55230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사용자 페이지</a:t>
            </a: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</a:t>
            </a:r>
            <a:r>
              <a:rPr lang="ko-KR" altLang="en-US" sz="2400" b="1" kern="0" spc="100" dirty="0">
                <a:solidFill>
                  <a:srgbClr val="FFC000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관리자 페이지</a:t>
            </a:r>
            <a:endParaRPr lang="en-US" altLang="ko-KR" sz="2400" b="1" kern="0" spc="100" dirty="0">
              <a:solidFill>
                <a:srgbClr val="FFC000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04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관리자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222" y="13206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회원 목록 관리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2757" y="13206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1</a:t>
            </a:r>
            <a:endParaRPr kumimoji="1"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16022-4F0F-EA43-B3B6-4B32524FB74F}"/>
              </a:ext>
            </a:extLst>
          </p:cNvPr>
          <p:cNvSpPr txBox="1"/>
          <p:nvPr/>
        </p:nvSpPr>
        <p:spPr>
          <a:xfrm>
            <a:off x="453730" y="5762625"/>
            <a:ext cx="7094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bg1"/>
                </a:solidFill>
              </a:rPr>
              <a:t>현재 가입된 회원 정보 조회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bg1"/>
                </a:solidFill>
              </a:rPr>
              <a:t>UserRole Update </a:t>
            </a:r>
            <a:r>
              <a:rPr lang="ko-KR" altLang="en-US" sz="2200" dirty="0">
                <a:solidFill>
                  <a:schemeClr val="bg1"/>
                </a:solidFill>
              </a:rPr>
              <a:t>기능</a:t>
            </a:r>
            <a:r>
              <a:rPr lang="en-US" altLang="ko-KR" sz="2200" dirty="0">
                <a:solidFill>
                  <a:schemeClr val="bg1"/>
                </a:solidFill>
              </a:rPr>
              <a:t>(</a:t>
            </a:r>
            <a:r>
              <a:rPr lang="ko-KR" altLang="en-US" sz="2200" dirty="0">
                <a:solidFill>
                  <a:schemeClr val="bg1"/>
                </a:solidFill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 사용자 구분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bg1"/>
                </a:solidFill>
              </a:rPr>
              <a:t>회원 구분</a:t>
            </a:r>
            <a:r>
              <a:rPr lang="en-US" altLang="ko-KR" sz="2200" dirty="0">
                <a:solidFill>
                  <a:schemeClr val="bg1"/>
                </a:solidFill>
              </a:rPr>
              <a:t>(</a:t>
            </a:r>
            <a:r>
              <a:rPr lang="ko-KR" altLang="en-US" sz="2200" dirty="0">
                <a:solidFill>
                  <a:schemeClr val="bg1"/>
                </a:solidFill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 사용자</a:t>
            </a:r>
            <a:r>
              <a:rPr lang="en-US" altLang="ko-KR" sz="2200" dirty="0">
                <a:solidFill>
                  <a:schemeClr val="bg1"/>
                </a:solidFill>
              </a:rPr>
              <a:t>,</a:t>
            </a:r>
            <a:r>
              <a:rPr lang="ko-KR" altLang="en-US" sz="2200" dirty="0">
                <a:solidFill>
                  <a:schemeClr val="bg1"/>
                </a:solidFill>
              </a:rPr>
              <a:t> 회원 탈퇴자 구분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124E3-C7D7-2F48-85C7-344A5A0DC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0" y="2408337"/>
            <a:ext cx="6350482" cy="3048000"/>
          </a:xfrm>
          <a:prstGeom prst="rect">
            <a:avLst/>
          </a:prstGeom>
        </p:spPr>
      </p:pic>
      <p:sp>
        <p:nvSpPr>
          <p:cNvPr id="7" name="Object 26">
            <a:extLst>
              <a:ext uri="{FF2B5EF4-FFF2-40B4-BE49-F238E27FC236}">
                <a16:creationId xmlns:a16="http://schemas.microsoft.com/office/drawing/2014/main" id="{A1ECD67F-428B-FA47-9985-855DAD5ACA1D}"/>
              </a:ext>
            </a:extLst>
          </p:cNvPr>
          <p:cNvSpPr txBox="1"/>
          <p:nvPr/>
        </p:nvSpPr>
        <p:spPr>
          <a:xfrm>
            <a:off x="319087" y="2007974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Ex)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28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관리자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222" y="13206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상품 관리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2757" y="13206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2</a:t>
            </a:r>
            <a:endParaRPr kumimoji="1" lang="ko-KR" altLang="en-US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059A9-0538-7944-AF32-ABD1DEBAE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7" y="2535167"/>
            <a:ext cx="4865530" cy="3504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D1070-6A42-634E-844A-C963BFE22C39}"/>
              </a:ext>
            </a:extLst>
          </p:cNvPr>
          <p:cNvSpPr txBox="1"/>
          <p:nvPr/>
        </p:nvSpPr>
        <p:spPr>
          <a:xfrm>
            <a:off x="5500687" y="3781425"/>
            <a:ext cx="580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상품 등록 기능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재고 수량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상품 수정 및 삭제 기능 구현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1" name="Object 26">
            <a:extLst>
              <a:ext uri="{FF2B5EF4-FFF2-40B4-BE49-F238E27FC236}">
                <a16:creationId xmlns:a16="http://schemas.microsoft.com/office/drawing/2014/main" id="{EF8CE9F1-45EE-EE4F-AE94-F9872C349DA7}"/>
              </a:ext>
            </a:extLst>
          </p:cNvPr>
          <p:cNvSpPr txBox="1"/>
          <p:nvPr/>
        </p:nvSpPr>
        <p:spPr>
          <a:xfrm>
            <a:off x="482757" y="2106230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Ex)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2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9301" y="1403713"/>
            <a:ext cx="406704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100" dirty="0">
                <a:solidFill>
                  <a:schemeClr val="bg1"/>
                </a:solidFill>
                <a:latin typeface="Prompt" pitchFamily="34" charset="0"/>
                <a:cs typeface="Prompt" pitchFamily="34" charset="0"/>
              </a:rPr>
              <a:t>CONTENTS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229803" y="2640027"/>
            <a:ext cx="235478" cy="60705"/>
            <a:chOff x="5229803" y="2640027"/>
            <a:chExt cx="235478" cy="607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5229803" y="2640027"/>
              <a:ext cx="235478" cy="60705"/>
            </a:xfrm>
            <a:prstGeom prst="rect">
              <a:avLst/>
            </a:prstGeom>
          </p:spPr>
        </p:pic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12B15401-FA1F-8B4A-9941-8E216F2F230E}"/>
              </a:ext>
            </a:extLst>
          </p:cNvPr>
          <p:cNvSpPr txBox="1"/>
          <p:nvPr/>
        </p:nvSpPr>
        <p:spPr>
          <a:xfrm>
            <a:off x="3748087" y="2829112"/>
            <a:ext cx="4067048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300" b="1" kern="0" spc="100" dirty="0">
                <a:solidFill>
                  <a:schemeClr val="bg1"/>
                </a:solidFill>
                <a:latin typeface="Prompt" pitchFamily="34" charset="0"/>
                <a:cs typeface="Prompt" pitchFamily="34" charset="0"/>
              </a:rPr>
              <a:t>팀원 및 역할</a:t>
            </a:r>
            <a:endParaRPr lang="en-US" altLang="ko-KR" sz="3300" b="1" kern="0" spc="100" dirty="0">
              <a:solidFill>
                <a:schemeClr val="bg1"/>
              </a:solidFill>
              <a:latin typeface="Prompt" pitchFamily="34" charset="0"/>
              <a:cs typeface="Prompt" pitchFamily="34" charset="0"/>
            </a:endParaRPr>
          </a:p>
          <a:p>
            <a:pPr marL="514350" indent="-514350">
              <a:buAutoNum type="arabicPeriod"/>
            </a:pPr>
            <a:endParaRPr lang="en-US" altLang="ko-KR" sz="3300" b="1" kern="0" spc="100" dirty="0">
              <a:solidFill>
                <a:schemeClr val="bg1"/>
              </a:solidFill>
              <a:latin typeface="Prompt" pitchFamily="34" charset="0"/>
              <a:cs typeface="Prompt" pitchFamily="34" charset="0"/>
            </a:endParaRPr>
          </a:p>
          <a:p>
            <a:pPr marL="514350" indent="-514350">
              <a:buAutoNum type="arabicPeriod"/>
            </a:pPr>
            <a:r>
              <a:rPr lang="ko-KR" altLang="en-US" sz="3300" b="1" kern="0" spc="100" dirty="0">
                <a:solidFill>
                  <a:schemeClr val="bg1"/>
                </a:solidFill>
                <a:latin typeface="Prompt" pitchFamily="34" charset="0"/>
              </a:rPr>
              <a:t>프로젝트 개요</a:t>
            </a:r>
            <a:endParaRPr lang="en-US" altLang="ko-KR" sz="3300" b="1" kern="0" spc="100" dirty="0">
              <a:solidFill>
                <a:schemeClr val="bg1"/>
              </a:solidFill>
              <a:latin typeface="Prompt" pitchFamily="34" charset="0"/>
            </a:endParaRPr>
          </a:p>
          <a:p>
            <a:pPr marL="514350" indent="-514350">
              <a:buAutoNum type="arabicPeriod"/>
            </a:pPr>
            <a:endParaRPr lang="en-US" sz="3300" b="1" kern="0" spc="100" dirty="0">
              <a:solidFill>
                <a:schemeClr val="bg1"/>
              </a:solidFill>
              <a:latin typeface="Prompt" pitchFamily="34" charset="0"/>
            </a:endParaRPr>
          </a:p>
          <a:p>
            <a:pPr marL="514350" indent="-514350">
              <a:buAutoNum type="arabicPeriod"/>
            </a:pPr>
            <a:r>
              <a:rPr lang="ko-KR" altLang="en-US" sz="3300" b="1" kern="0" spc="100" dirty="0">
                <a:solidFill>
                  <a:schemeClr val="bg1"/>
                </a:solidFill>
                <a:latin typeface="Prompt" pitchFamily="34" charset="0"/>
              </a:rPr>
              <a:t>주 기능 정리</a:t>
            </a:r>
            <a:endParaRPr lang="en-US" altLang="ko-KR" sz="3300" b="1" kern="0" spc="100" dirty="0">
              <a:solidFill>
                <a:schemeClr val="bg1"/>
              </a:solidFill>
              <a:latin typeface="Prompt" pitchFamily="34" charset="0"/>
            </a:endParaRPr>
          </a:p>
          <a:p>
            <a:pPr marL="514350" indent="-514350">
              <a:buAutoNum type="arabicPeriod"/>
            </a:pPr>
            <a:endParaRPr lang="en-US" sz="3300" b="1" kern="0" spc="100" dirty="0">
              <a:solidFill>
                <a:schemeClr val="bg1"/>
              </a:solidFill>
              <a:latin typeface="Prompt" pitchFamily="34" charset="0"/>
            </a:endParaRPr>
          </a:p>
          <a:p>
            <a:pPr marL="514350" indent="-514350">
              <a:buAutoNum type="arabicPeriod"/>
            </a:pPr>
            <a:r>
              <a:rPr lang="ko-KR" altLang="en-US" sz="3300" b="1" kern="0" spc="100" dirty="0">
                <a:solidFill>
                  <a:schemeClr val="bg1"/>
                </a:solidFill>
                <a:latin typeface="Prompt" pitchFamily="34" charset="0"/>
              </a:rPr>
              <a:t>개발 일정</a:t>
            </a:r>
            <a:endParaRPr lang="en-US" sz="3300" b="1" kern="0" spc="100" dirty="0">
              <a:solidFill>
                <a:schemeClr val="bg1"/>
              </a:solidFill>
              <a:latin typeface="Prom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관리자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76687" y="5724623"/>
            <a:ext cx="77724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결제가 완료 시 상품 상태</a:t>
            </a:r>
            <a:r>
              <a:rPr lang="en-US" altLang="ko-KR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결제완료</a:t>
            </a:r>
            <a:r>
              <a:rPr lang="en-US" altLang="ko-KR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배송중</a:t>
            </a:r>
            <a:r>
              <a:rPr lang="en-US" altLang="ko-KR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사용자 교환</a:t>
            </a:r>
            <a:r>
              <a:rPr lang="en-US" altLang="ko-KR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환불 요청 시 처리 기능</a:t>
            </a:r>
            <a:endParaRPr lang="en-US" altLang="ko-KR" sz="2400" b="1" dirty="0">
              <a:solidFill>
                <a:schemeClr val="bg1"/>
              </a:solidFill>
              <a:latin typeface="S-Core Dream 4 Regular" pitchFamily="34" charset="0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기타 사유로 인한 관리자 취소 처리</a:t>
            </a:r>
            <a:endParaRPr lang="en-US" altLang="ko-KR" sz="2400" b="1" dirty="0">
              <a:solidFill>
                <a:schemeClr val="bg1"/>
              </a:solidFill>
              <a:latin typeface="S-Core Dream 4 Regular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2757" y="13206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3</a:t>
            </a:r>
            <a:endParaRPr kumimoji="1" lang="ko-KR" altLang="en-US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86813-56A6-C34A-A9F8-7CADC6F0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7" y="2181225"/>
            <a:ext cx="5170330" cy="3076484"/>
          </a:xfrm>
          <a:prstGeom prst="rect">
            <a:avLst/>
          </a:prstGeom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D4CBDDC4-CDAD-584C-A5DA-89DC17B7A6B6}"/>
              </a:ext>
            </a:extLst>
          </p:cNvPr>
          <p:cNvSpPr txBox="1"/>
          <p:nvPr/>
        </p:nvSpPr>
        <p:spPr>
          <a:xfrm>
            <a:off x="808261" y="13206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주문 목록 관리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8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24287" y="428625"/>
            <a:ext cx="375296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관리자 페이지 기능</a:t>
            </a:r>
            <a:r>
              <a:rPr lang="en-US" sz="25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6222" y="1320686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문의사항 관리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50A12-4ACE-E146-97A2-BE0E7C40A507}"/>
              </a:ext>
            </a:extLst>
          </p:cNvPr>
          <p:cNvSpPr txBox="1"/>
          <p:nvPr/>
        </p:nvSpPr>
        <p:spPr>
          <a:xfrm>
            <a:off x="482757" y="1320686"/>
            <a:ext cx="2972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4</a:t>
            </a:r>
            <a:endParaRPr kumimoji="1" lang="ko-KR" altLang="en-US" sz="1600" b="1" dirty="0"/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62AEF4BF-895C-BA4F-8365-6D0F643222EC}"/>
              </a:ext>
            </a:extLst>
          </p:cNvPr>
          <p:cNvSpPr txBox="1"/>
          <p:nvPr/>
        </p:nvSpPr>
        <p:spPr>
          <a:xfrm>
            <a:off x="5700770" y="3552825"/>
            <a:ext cx="8610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사용자가 문의사항 등록 시 </a:t>
            </a:r>
            <a:endParaRPr lang="en-US" altLang="ko-KR" sz="2400" b="1" dirty="0">
              <a:solidFill>
                <a:schemeClr val="bg1"/>
              </a:solidFill>
              <a:latin typeface="S-Core Dream 4 Regular" pitchFamily="34" charset="0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 답변 가능한 문의사항 게시판 구현 </a:t>
            </a:r>
            <a:endParaRPr lang="en-US" sz="2400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3A981-2587-914C-BA75-B581304C4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0" y="2265549"/>
            <a:ext cx="5197618" cy="4106675"/>
          </a:xfrm>
          <a:prstGeom prst="rect">
            <a:avLst/>
          </a:prstGeom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8B3B6B27-CFE5-E64C-AF3E-109DEF0C99F0}"/>
              </a:ext>
            </a:extLst>
          </p:cNvPr>
          <p:cNvSpPr txBox="1"/>
          <p:nvPr/>
        </p:nvSpPr>
        <p:spPr>
          <a:xfrm>
            <a:off x="319087" y="1777729"/>
            <a:ext cx="257531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S-Core Dream 4 Regular" pitchFamily="34" charset="0"/>
                <a:ea typeface="맑은 고딕" panose="020B0503020000020004" pitchFamily="50" charset="-127"/>
              </a:rPr>
              <a:t>Ex)</a:t>
            </a:r>
            <a:endParaRPr lang="en-US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8400" kern="0" spc="2400" dirty="0">
                  <a:solidFill>
                    <a:schemeClr val="bg1"/>
                  </a:solidFill>
                  <a:latin typeface="Prompt" pitchFamily="34" charset="0"/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1402" y="4619625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개발 일정</a:t>
            </a:r>
            <a:endParaRPr lang="en-US" altLang="ko-KR" sz="32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555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170BD-AA52-344A-9C18-46C82B37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952625"/>
            <a:ext cx="9463087" cy="40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A966E4-C5DE-7644-95A9-68EB5C2F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-4461"/>
            <a:ext cx="9593468" cy="756285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052887" y="5723121"/>
            <a:ext cx="6477000" cy="1713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0" dirty="0">
                <a:solidFill>
                  <a:srgbClr val="000000"/>
                </a:solidFill>
                <a:latin typeface="Prompt" pitchFamily="34" charset="0"/>
                <a:cs typeface="Prompt" pitchFamily="34" charset="0"/>
              </a:rPr>
              <a:t>THANK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205287" y="6753225"/>
            <a:ext cx="748743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1300" dirty="0">
                <a:solidFill>
                  <a:srgbClr val="000000"/>
                </a:solidFill>
                <a:latin typeface="Prompt" pitchFamily="34" charset="0"/>
                <a:cs typeface="Prompt" pitchFamily="34" charset="0"/>
              </a:rPr>
              <a:t>  </a:t>
            </a:r>
            <a:r>
              <a:rPr lang="en-US" sz="2100" kern="0" spc="1300" dirty="0">
                <a:solidFill>
                  <a:schemeClr val="bg1"/>
                </a:solidFill>
                <a:latin typeface="Prompt" pitchFamily="34" charset="0"/>
                <a:cs typeface="Prompt" pitchFamily="34" charset="0"/>
              </a:rPr>
              <a:t>YOU EVERYONE</a:t>
            </a:r>
            <a:r>
              <a:rPr lang="en-US" sz="2100" kern="0" spc="1300" dirty="0">
                <a:solidFill>
                  <a:srgbClr val="000000"/>
                </a:solidFill>
                <a:latin typeface="Prompt" pitchFamily="34" charset="0"/>
                <a:cs typeface="Prompt" pitchFamily="34" charset="0"/>
              </a:rPr>
              <a:t>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400" kern="0" spc="2400" dirty="0">
                  <a:solidFill>
                    <a:schemeClr val="bg1"/>
                  </a:solidFill>
                  <a:latin typeface="Prompt" pitchFamily="34" charset="0"/>
                  <a:cs typeface="Prompt" pitchFamily="34" charset="0"/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8887" y="4764238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팀원 및 역할</a:t>
            </a:r>
            <a:endParaRPr lang="en-US" sz="3200" b="1" dirty="0">
              <a:solidFill>
                <a:schemeClr val="bg1"/>
              </a:solidFill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7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18">
            <a:extLst>
              <a:ext uri="{FF2B5EF4-FFF2-40B4-BE49-F238E27FC236}">
                <a16:creationId xmlns:a16="http://schemas.microsoft.com/office/drawing/2014/main" id="{5F5F582A-1CFF-B04D-9038-AC1CC22C40FC}"/>
              </a:ext>
            </a:extLst>
          </p:cNvPr>
          <p:cNvSpPr txBox="1"/>
          <p:nvPr/>
        </p:nvSpPr>
        <p:spPr>
          <a:xfrm>
            <a:off x="395287" y="1800225"/>
            <a:ext cx="12725400" cy="44319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팀장</a:t>
            </a:r>
            <a:r>
              <a:rPr lang="ko-KR" altLang="en-US" sz="2500" b="1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	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이동영  </a:t>
            </a:r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관리자 페이지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결제</a:t>
            </a:r>
            <a:endParaRPr lang="en-US" altLang="ko-KR" sz="28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 </a:t>
            </a:r>
            <a:endParaRPr lang="en-US" altLang="ko-KR" sz="32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팀원</a:t>
            </a:r>
            <a:r>
              <a:rPr lang="en-US" altLang="ko-KR" sz="3600" b="1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	</a:t>
            </a:r>
            <a:r>
              <a:rPr lang="en-US" altLang="ko-KR" sz="3600" b="1" dirty="0" smtClean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	</a:t>
            </a:r>
            <a:r>
              <a:rPr lang="ko-KR" altLang="en-US" sz="3200" dirty="0" smtClean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임경한  </a:t>
            </a:r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DB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구조 작업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장바구니 주문 내역</a:t>
            </a:r>
            <a:endParaRPr lang="en-US" altLang="ko-KR" sz="28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		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장원영  </a:t>
            </a:r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회원가입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검색</a:t>
            </a:r>
            <a:endParaRPr lang="en-US" altLang="ko-KR" sz="28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		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전주홍  </a:t>
            </a:r>
            <a:r>
              <a:rPr lang="en-US" altLang="ko-KR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-</a:t>
            </a:r>
            <a:r>
              <a:rPr lang="ko-KR" altLang="en-US" sz="32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화면 구현</a:t>
            </a:r>
            <a:r>
              <a:rPr lang="en-US" altLang="ko-KR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S-Core Dream 5 Medium" pitchFamily="34" charset="0"/>
                <a:ea typeface="HY견고딕" panose="02030600000101010101" pitchFamily="18" charset="-127"/>
              </a:rPr>
              <a:t> 문의사항 </a:t>
            </a:r>
            <a:endParaRPr lang="en-US" altLang="ko-KR" sz="2800" dirty="0">
              <a:solidFill>
                <a:schemeClr val="bg1"/>
              </a:solidFill>
              <a:latin typeface="S-Core Dream 5 Medium" pitchFamily="34" charset="0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8400" kern="0" spc="2400" dirty="0">
                  <a:solidFill>
                    <a:schemeClr val="bg1"/>
                  </a:solidFill>
                  <a:latin typeface="Prompt" pitchFamily="34" charset="0"/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1402" y="4619625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프로젝트 개요</a:t>
            </a:r>
            <a:endParaRPr lang="en-US" altLang="ko-KR" sz="32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23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2909887" y="885825"/>
            <a:ext cx="5334000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b="1" dirty="0">
                <a:solidFill>
                  <a:schemeClr val="bg1"/>
                </a:solidFill>
                <a:ea typeface="HY견고딕" panose="02030600000101010101" pitchFamily="18" charset="-127"/>
              </a:rPr>
              <a:t>사용자 페이지 기능</a:t>
            </a:r>
            <a:endParaRPr lang="en-US" altLang="ko-KR" sz="36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sz="36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회원가입 </a:t>
            </a:r>
            <a:r>
              <a:rPr lang="en-US" altLang="ko-KR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 회원 정보 수정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로그인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검색 기능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문의사항 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장바구니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결제 </a:t>
            </a:r>
            <a:endParaRPr lang="en-US" altLang="ko-KR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  <a:ea typeface="HY견고딕" panose="02030600000101010101" pitchFamily="18" charset="-127"/>
              </a:rPr>
              <a:t>주문 목록 조회</a:t>
            </a:r>
            <a:endParaRPr lang="en-US" sz="2400" b="1" dirty="0">
              <a:solidFill>
                <a:schemeClr val="bg1"/>
              </a:solidFill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360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3">
            <a:extLst>
              <a:ext uri="{FF2B5EF4-FFF2-40B4-BE49-F238E27FC236}">
                <a16:creationId xmlns:a16="http://schemas.microsoft.com/office/drawing/2014/main" id="{79295E8B-036D-2644-9083-6F925C4E2552}"/>
              </a:ext>
            </a:extLst>
          </p:cNvPr>
          <p:cNvSpPr txBox="1"/>
          <p:nvPr/>
        </p:nvSpPr>
        <p:spPr>
          <a:xfrm>
            <a:off x="3367087" y="2105025"/>
            <a:ext cx="4662488" cy="4047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HY견고딕" panose="02030600000101010101" pitchFamily="18" charset="-127"/>
              </a:rPr>
              <a:t>2.</a:t>
            </a:r>
            <a:r>
              <a:rPr lang="ko-KR" altLang="en-US" sz="3200" b="1" dirty="0">
                <a:solidFill>
                  <a:schemeClr val="bg1"/>
                </a:solidFill>
                <a:ea typeface="HY견고딕" panose="02030600000101010101" pitchFamily="18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a typeface="HY견고딕" panose="02030600000101010101" pitchFamily="18" charset="-127"/>
              </a:rPr>
              <a:t>관리자 페이지 기능</a:t>
            </a:r>
            <a:endParaRPr lang="en-US" altLang="ko-KR" sz="36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sz="25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ea typeface="HY견고딕" panose="02030600000101010101" pitchFamily="18" charset="-127"/>
              </a:rPr>
              <a:t>회원 목록 관리 </a:t>
            </a: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ea typeface="HY견고딕" panose="02030600000101010101" pitchFamily="18" charset="-127"/>
              </a:rPr>
              <a:t>상품 관리</a:t>
            </a: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ea typeface="HY견고딕" panose="02030600000101010101" pitchFamily="18" charset="-127"/>
              </a:rPr>
              <a:t>주문 목록 관리</a:t>
            </a: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solidFill>
                  <a:schemeClr val="bg1"/>
                </a:solidFill>
                <a:ea typeface="HY견고딕" panose="02030600000101010101" pitchFamily="18" charset="-127"/>
              </a:rPr>
              <a:t>문의사항 관리</a:t>
            </a:r>
            <a:endParaRPr lang="en-US" altLang="ko-KR" sz="2800" b="1" dirty="0">
              <a:solidFill>
                <a:schemeClr val="bg1"/>
              </a:solidFill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30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8400" kern="0" spc="2400" dirty="0">
                  <a:solidFill>
                    <a:schemeClr val="bg1"/>
                  </a:solidFill>
                  <a:latin typeface="Prompt" pitchFamily="34" charset="0"/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1402" y="4619625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주 기능 정리</a:t>
            </a:r>
            <a:endParaRPr lang="en-US" altLang="ko-KR" sz="32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3AC08F9-AD8B-484E-BDA8-ACE66DB27D51}"/>
              </a:ext>
            </a:extLst>
          </p:cNvPr>
          <p:cNvSpPr txBox="1"/>
          <p:nvPr/>
        </p:nvSpPr>
        <p:spPr>
          <a:xfrm>
            <a:off x="2376487" y="5457825"/>
            <a:ext cx="55230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사용자 페이지</a:t>
            </a: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관리자 페이지</a:t>
            </a: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22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28380" y="1857571"/>
            <a:ext cx="4179905" cy="2923877"/>
            <a:chOff x="3228380" y="1857571"/>
            <a:chExt cx="4179905" cy="29238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28380" y="1857571"/>
              <a:ext cx="2952597" cy="2923877"/>
              <a:chOff x="3228380" y="1857571"/>
              <a:chExt cx="2952597" cy="2923877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3296946" y="1857571"/>
                <a:ext cx="2815466" cy="292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400" kern="0" spc="2400" dirty="0">
                    <a:solidFill>
                      <a:schemeClr val="bg1"/>
                    </a:solidFill>
                    <a:latin typeface="Prompt" pitchFamily="34" charset="0"/>
                    <a:cs typeface="Prompt" pitchFamily="34" charset="0"/>
                  </a:rPr>
                  <a:t>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3228380" y="3307762"/>
                <a:ext cx="29525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kern="0" spc="900" dirty="0">
                    <a:solidFill>
                      <a:schemeClr val="bg1">
                        <a:lumMod val="65000"/>
                      </a:schemeClr>
                    </a:solidFill>
                    <a:latin typeface="Prompt Medium" pitchFamily="34" charset="0"/>
                    <a:cs typeface="Prompt Medium" pitchFamily="34" charset="0"/>
                  </a:rPr>
                  <a:t>CHAPTER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4807129" y="1857571"/>
              <a:ext cx="2601156" cy="29238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8400" kern="0" spc="2400" dirty="0">
                  <a:solidFill>
                    <a:schemeClr val="bg1"/>
                  </a:solidFill>
                  <a:latin typeface="Prompt" pitchFamily="34" charset="0"/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1402" y="4619625"/>
            <a:ext cx="552308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주 기능 정리</a:t>
            </a:r>
            <a:endParaRPr lang="en-US" altLang="ko-KR" sz="32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3AC08F9-AD8B-484E-BDA8-ACE66DB27D51}"/>
              </a:ext>
            </a:extLst>
          </p:cNvPr>
          <p:cNvSpPr txBox="1"/>
          <p:nvPr/>
        </p:nvSpPr>
        <p:spPr>
          <a:xfrm>
            <a:off x="2376487" y="5457825"/>
            <a:ext cx="552308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</a:t>
            </a:r>
            <a:r>
              <a:rPr lang="ko-KR" altLang="en-US" sz="2400" b="1" kern="0" spc="100" dirty="0">
                <a:solidFill>
                  <a:srgbClr val="FFC000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사용자 페이지</a:t>
            </a:r>
            <a:endParaRPr lang="en-US" altLang="ko-KR" sz="2400" b="1" kern="0" spc="100" dirty="0">
              <a:solidFill>
                <a:srgbClr val="FFC000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2400" kern="0" spc="100" dirty="0">
                <a:solidFill>
                  <a:schemeClr val="bg1"/>
                </a:solidFill>
                <a:latin typeface="Gmarket Sans Medium" pitchFamily="34" charset="0"/>
                <a:ea typeface="HY견고딕" panose="02030600000101010101" pitchFamily="18" charset="-127"/>
                <a:cs typeface="Gmarket Sans Medium" pitchFamily="34" charset="0"/>
              </a:rPr>
              <a:t> 관리자 페이지</a:t>
            </a:r>
            <a:endParaRPr lang="en-US" altLang="ko-KR" sz="2400" kern="0" spc="100" dirty="0">
              <a:solidFill>
                <a:schemeClr val="bg1"/>
              </a:solidFill>
              <a:latin typeface="Gmarket Sans Medium" pitchFamily="34" charset="0"/>
              <a:ea typeface="HY견고딕" panose="02030600000101010101" pitchFamily="18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91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356</Words>
  <Application>Microsoft Office PowerPoint</Application>
  <PresentationFormat>사용자 지정</PresentationFormat>
  <Paragraphs>153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?? ??</vt:lpstr>
      <vt:lpstr>Gmarket Sans Medium</vt:lpstr>
      <vt:lpstr>HY견고딕</vt:lpstr>
      <vt:lpstr>Prompt</vt:lpstr>
      <vt:lpstr>Prompt Medium</vt:lpstr>
      <vt:lpstr>S-Core Dream 4 Regular</vt:lpstr>
      <vt:lpstr>S-Core Dream 5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57</cp:revision>
  <dcterms:created xsi:type="dcterms:W3CDTF">2022-08-29T20:52:36Z</dcterms:created>
  <dcterms:modified xsi:type="dcterms:W3CDTF">2022-08-30T09:38:19Z</dcterms:modified>
</cp:coreProperties>
</file>